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370" r:id="rId3"/>
    <p:sldId id="366" r:id="rId4"/>
    <p:sldId id="363" r:id="rId5"/>
    <p:sldId id="362" r:id="rId6"/>
    <p:sldId id="260" r:id="rId7"/>
    <p:sldId id="257" r:id="rId8"/>
    <p:sldId id="364" r:id="rId9"/>
    <p:sldId id="365" r:id="rId10"/>
    <p:sldId id="361" r:id="rId11"/>
    <p:sldId id="258" r:id="rId12"/>
    <p:sldId id="372"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124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465F6-A9F3-42A7-9007-C9A6AE15A095}" type="datetimeFigureOut">
              <a:rPr lang="en-US" smtClean="0"/>
              <a:t>8/15/2024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07E94-2AC6-47AC-BBAA-7951C7E3829D}" type="slidenum">
              <a:rPr lang="en-US" smtClean="0"/>
              <a:t>‹#›</a:t>
            </a:fld>
            <a:endParaRPr lang="en-US"/>
          </a:p>
        </p:txBody>
      </p:sp>
    </p:spTree>
    <p:extLst>
      <p:ext uri="{BB962C8B-B14F-4D97-AF65-F5344CB8AC3E}">
        <p14:creationId xmlns:p14="http://schemas.microsoft.com/office/powerpoint/2010/main" val="2415926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2465F6-A9F3-42A7-9007-C9A6AE15A095}" type="datetimeFigureOut">
              <a:rPr lang="en-US" smtClean="0"/>
              <a:t>8/15/2024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07E94-2AC6-47AC-BBAA-7951C7E3829D}" type="slidenum">
              <a:rPr lang="en-US" smtClean="0"/>
              <a:t>‹#›</a:t>
            </a:fld>
            <a:endParaRPr lang="en-US"/>
          </a:p>
        </p:txBody>
      </p:sp>
    </p:spTree>
    <p:extLst>
      <p:ext uri="{BB962C8B-B14F-4D97-AF65-F5344CB8AC3E}">
        <p14:creationId xmlns:p14="http://schemas.microsoft.com/office/powerpoint/2010/main" val="33100537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2465F6-A9F3-42A7-9007-C9A6AE15A095}" type="datetimeFigureOut">
              <a:rPr lang="en-US" smtClean="0"/>
              <a:t>8/15/2024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07E94-2AC6-47AC-BBAA-7951C7E3829D}" type="slidenum">
              <a:rPr lang="en-US" smtClean="0"/>
              <a:t>‹#›</a:t>
            </a:fld>
            <a:endParaRPr lang="en-US"/>
          </a:p>
        </p:txBody>
      </p:sp>
    </p:spTree>
    <p:extLst>
      <p:ext uri="{BB962C8B-B14F-4D97-AF65-F5344CB8AC3E}">
        <p14:creationId xmlns:p14="http://schemas.microsoft.com/office/powerpoint/2010/main" val="2260843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2465F6-A9F3-42A7-9007-C9A6AE15A095}" type="datetimeFigureOut">
              <a:rPr lang="en-US" smtClean="0"/>
              <a:t>8/15/2024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07E94-2AC6-47AC-BBAA-7951C7E3829D}" type="slidenum">
              <a:rPr lang="en-US" smtClean="0"/>
              <a:t>‹#›</a:t>
            </a:fld>
            <a:endParaRPr lang="en-US"/>
          </a:p>
        </p:txBody>
      </p:sp>
    </p:spTree>
    <p:extLst>
      <p:ext uri="{BB962C8B-B14F-4D97-AF65-F5344CB8AC3E}">
        <p14:creationId xmlns:p14="http://schemas.microsoft.com/office/powerpoint/2010/main" val="3844530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2465F6-A9F3-42A7-9007-C9A6AE15A095}" type="datetimeFigureOut">
              <a:rPr lang="en-US" smtClean="0"/>
              <a:t>8/15/2024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07E94-2AC6-47AC-BBAA-7951C7E3829D}" type="slidenum">
              <a:rPr lang="en-US" smtClean="0"/>
              <a:t>‹#›</a:t>
            </a:fld>
            <a:endParaRPr lang="en-US"/>
          </a:p>
        </p:txBody>
      </p:sp>
    </p:spTree>
    <p:extLst>
      <p:ext uri="{BB962C8B-B14F-4D97-AF65-F5344CB8AC3E}">
        <p14:creationId xmlns:p14="http://schemas.microsoft.com/office/powerpoint/2010/main" val="3727653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2465F6-A9F3-42A7-9007-C9A6AE15A095}" type="datetimeFigureOut">
              <a:rPr lang="en-US" smtClean="0"/>
              <a:t>8/15/2024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707E94-2AC6-47AC-BBAA-7951C7E3829D}" type="slidenum">
              <a:rPr lang="en-US" smtClean="0"/>
              <a:t>‹#›</a:t>
            </a:fld>
            <a:endParaRPr lang="en-US"/>
          </a:p>
        </p:txBody>
      </p:sp>
    </p:spTree>
    <p:extLst>
      <p:ext uri="{BB962C8B-B14F-4D97-AF65-F5344CB8AC3E}">
        <p14:creationId xmlns:p14="http://schemas.microsoft.com/office/powerpoint/2010/main" val="290415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2465F6-A9F3-42A7-9007-C9A6AE15A095}" type="datetimeFigureOut">
              <a:rPr lang="en-US" smtClean="0"/>
              <a:t>8/15/2024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707E94-2AC6-47AC-BBAA-7951C7E3829D}" type="slidenum">
              <a:rPr lang="en-US" smtClean="0"/>
              <a:t>‹#›</a:t>
            </a:fld>
            <a:endParaRPr lang="en-US"/>
          </a:p>
        </p:txBody>
      </p:sp>
    </p:spTree>
    <p:extLst>
      <p:ext uri="{BB962C8B-B14F-4D97-AF65-F5344CB8AC3E}">
        <p14:creationId xmlns:p14="http://schemas.microsoft.com/office/powerpoint/2010/main" val="2582034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2465F6-A9F3-42A7-9007-C9A6AE15A095}" type="datetimeFigureOut">
              <a:rPr lang="en-US" smtClean="0"/>
              <a:t>8/15/2024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707E94-2AC6-47AC-BBAA-7951C7E3829D}" type="slidenum">
              <a:rPr lang="en-US" smtClean="0"/>
              <a:t>‹#›</a:t>
            </a:fld>
            <a:endParaRPr lang="en-US"/>
          </a:p>
        </p:txBody>
      </p:sp>
    </p:spTree>
    <p:extLst>
      <p:ext uri="{BB962C8B-B14F-4D97-AF65-F5344CB8AC3E}">
        <p14:creationId xmlns:p14="http://schemas.microsoft.com/office/powerpoint/2010/main" val="508027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2465F6-A9F3-42A7-9007-C9A6AE15A095}" type="datetimeFigureOut">
              <a:rPr lang="en-US" smtClean="0"/>
              <a:t>8/15/2024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707E94-2AC6-47AC-BBAA-7951C7E3829D}" type="slidenum">
              <a:rPr lang="en-US" smtClean="0"/>
              <a:t>‹#›</a:t>
            </a:fld>
            <a:endParaRPr lang="en-US"/>
          </a:p>
        </p:txBody>
      </p:sp>
    </p:spTree>
    <p:extLst>
      <p:ext uri="{BB962C8B-B14F-4D97-AF65-F5344CB8AC3E}">
        <p14:creationId xmlns:p14="http://schemas.microsoft.com/office/powerpoint/2010/main" val="1896188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2465F6-A9F3-42A7-9007-C9A6AE15A095}" type="datetimeFigureOut">
              <a:rPr lang="en-US" smtClean="0"/>
              <a:t>8/15/2024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707E94-2AC6-47AC-BBAA-7951C7E3829D}" type="slidenum">
              <a:rPr lang="en-US" smtClean="0"/>
              <a:t>‹#›</a:t>
            </a:fld>
            <a:endParaRPr lang="en-US"/>
          </a:p>
        </p:txBody>
      </p:sp>
    </p:spTree>
    <p:extLst>
      <p:ext uri="{BB962C8B-B14F-4D97-AF65-F5344CB8AC3E}">
        <p14:creationId xmlns:p14="http://schemas.microsoft.com/office/powerpoint/2010/main" val="1056915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92465F6-A9F3-42A7-9007-C9A6AE15A095}" type="datetimeFigureOut">
              <a:rPr lang="en-US" smtClean="0"/>
              <a:t>8/15/2024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707E94-2AC6-47AC-BBAA-7951C7E3829D}" type="slidenum">
              <a:rPr lang="en-US" smtClean="0"/>
              <a:t>‹#›</a:t>
            </a:fld>
            <a:endParaRPr lang="en-US"/>
          </a:p>
        </p:txBody>
      </p:sp>
    </p:spTree>
    <p:extLst>
      <p:ext uri="{BB962C8B-B14F-4D97-AF65-F5344CB8AC3E}">
        <p14:creationId xmlns:p14="http://schemas.microsoft.com/office/powerpoint/2010/main" val="20355098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2465F6-A9F3-42A7-9007-C9A6AE15A095}" type="datetimeFigureOut">
              <a:rPr lang="en-US" smtClean="0"/>
              <a:t>8/15/2024</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707E94-2AC6-47AC-BBAA-7951C7E3829D}" type="slidenum">
              <a:rPr lang="en-US" smtClean="0"/>
              <a:t>‹#›</a:t>
            </a:fld>
            <a:endParaRPr lang="en-US"/>
          </a:p>
        </p:txBody>
      </p:sp>
    </p:spTree>
    <p:extLst>
      <p:ext uri="{BB962C8B-B14F-4D97-AF65-F5344CB8AC3E}">
        <p14:creationId xmlns:p14="http://schemas.microsoft.com/office/powerpoint/2010/main" val="33926900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digikey.com/en/products/detail/comus-international/3570-1331-053/7497099"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hyperlink" Target="https://www.digikey.com/en/products/detail/comus-international/3570-1331-053/7497099" TargetMode="External"/><Relationship Id="rId7" Type="http://schemas.openxmlformats.org/officeDocument/2006/relationships/image" Target="../media/image6.JP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hyperlink" Target="https://www.digikey.com/en/products/detail/assmann-wsw-components/A-DF-25-PP-Z/1241794" TargetMode="External"/><Relationship Id="rId5" Type="http://schemas.openxmlformats.org/officeDocument/2006/relationships/image" Target="../media/image5.png"/><Relationship Id="rId4" Type="http://schemas.openxmlformats.org/officeDocument/2006/relationships/hyperlink" Target="https://www.digikey.com/en/products/detail/yageo/RC1206FR-071ML/728388" TargetMode="External"/><Relationship Id="rId9" Type="http://schemas.openxmlformats.org/officeDocument/2006/relationships/hyperlink" Target="https://www.amazon.com/Header-Lystaii-Pin-Connector-Electronic/dp/B06ZZN8L9S/"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lafefspietz/MEMSduino/raw/main/PCB_files/DB25-relay-HV-control-gerbers.zip" TargetMode="External"/><Relationship Id="rId2" Type="http://schemas.openxmlformats.org/officeDocument/2006/relationships/image" Target="../media/image8.jpg"/><Relationship Id="rId1" Type="http://schemas.openxmlformats.org/officeDocument/2006/relationships/slideLayout" Target="../slideLayouts/slideLayout2.xml"/><Relationship Id="rId5" Type="http://schemas.openxmlformats.org/officeDocument/2006/relationships/hyperlink" Target="https://www.pcbway.com/"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A2DB6-E5D5-F9F9-D014-A2876D7A7114}"/>
              </a:ext>
            </a:extLst>
          </p:cNvPr>
          <p:cNvSpPr>
            <a:spLocks noGrp="1"/>
          </p:cNvSpPr>
          <p:nvPr>
            <p:ph type="ctrTitle"/>
          </p:nvPr>
        </p:nvSpPr>
        <p:spPr>
          <a:xfrm>
            <a:off x="685800" y="1122363"/>
            <a:ext cx="7772400" cy="1008095"/>
          </a:xfrm>
        </p:spPr>
        <p:txBody>
          <a:bodyPr/>
          <a:lstStyle/>
          <a:p>
            <a:r>
              <a:rPr lang="en-US" dirty="0"/>
              <a:t>DB25 Relay Circuit </a:t>
            </a:r>
            <a:r>
              <a:rPr lang="en-US" dirty="0" err="1"/>
              <a:t>Baord</a:t>
            </a:r>
            <a:endParaRPr lang="en-US" dirty="0"/>
          </a:p>
        </p:txBody>
      </p:sp>
      <p:sp>
        <p:nvSpPr>
          <p:cNvPr id="3" name="Subtitle 2">
            <a:extLst>
              <a:ext uri="{FF2B5EF4-FFF2-40B4-BE49-F238E27FC236}">
                <a16:creationId xmlns:a16="http://schemas.microsoft.com/office/drawing/2014/main" id="{A5A0B820-05B9-7100-778A-58AF4BEF18DC}"/>
              </a:ext>
            </a:extLst>
          </p:cNvPr>
          <p:cNvSpPr>
            <a:spLocks noGrp="1"/>
          </p:cNvSpPr>
          <p:nvPr>
            <p:ph type="subTitle" idx="1"/>
          </p:nvPr>
        </p:nvSpPr>
        <p:spPr>
          <a:xfrm>
            <a:off x="1067907" y="5231003"/>
            <a:ext cx="6858000" cy="1299814"/>
          </a:xfrm>
        </p:spPr>
        <p:txBody>
          <a:bodyPr>
            <a:normAutofit lnSpcReduction="10000"/>
          </a:bodyPr>
          <a:lstStyle/>
          <a:p>
            <a:r>
              <a:rPr lang="en-US" dirty="0"/>
              <a:t>Lafe Spietz</a:t>
            </a:r>
          </a:p>
          <a:p>
            <a:r>
              <a:rPr lang="en-US" dirty="0"/>
              <a:t>NIST</a:t>
            </a:r>
          </a:p>
          <a:p>
            <a:r>
              <a:rPr lang="en-US" dirty="0"/>
              <a:t>2024</a:t>
            </a:r>
          </a:p>
        </p:txBody>
      </p:sp>
      <p:sp>
        <p:nvSpPr>
          <p:cNvPr id="4" name="Rectangle: Rounded Corners 3">
            <a:extLst>
              <a:ext uri="{FF2B5EF4-FFF2-40B4-BE49-F238E27FC236}">
                <a16:creationId xmlns:a16="http://schemas.microsoft.com/office/drawing/2014/main" id="{32D471E7-D799-A0D3-8F75-6F13843D1E84}"/>
              </a:ext>
            </a:extLst>
          </p:cNvPr>
          <p:cNvSpPr/>
          <p:nvPr/>
        </p:nvSpPr>
        <p:spPr>
          <a:xfrm>
            <a:off x="2613490" y="3932803"/>
            <a:ext cx="3822751" cy="1201746"/>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pic>
        <p:nvPicPr>
          <p:cNvPr id="5" name="Picture 4" descr="Icon&#10;&#10;Description automatically generated">
            <a:extLst>
              <a:ext uri="{FF2B5EF4-FFF2-40B4-BE49-F238E27FC236}">
                <a16:creationId xmlns:a16="http://schemas.microsoft.com/office/drawing/2014/main" id="{F9E7C5FE-4C48-1779-EAC7-C64E9FEEEE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2512" y="2723434"/>
            <a:ext cx="928790" cy="977672"/>
          </a:xfrm>
          <a:prstGeom prst="rect">
            <a:avLst/>
          </a:prstGeom>
        </p:spPr>
      </p:pic>
      <p:pic>
        <p:nvPicPr>
          <p:cNvPr id="6" name="Picture 5" descr="A black and white logo&#10;&#10;Description automatically generated with low confidence">
            <a:extLst>
              <a:ext uri="{FF2B5EF4-FFF2-40B4-BE49-F238E27FC236}">
                <a16:creationId xmlns:a16="http://schemas.microsoft.com/office/drawing/2014/main" id="{5F113D11-71E6-C9AF-E0B6-E9842D8340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3961" y="3056622"/>
            <a:ext cx="1034048" cy="271496"/>
          </a:xfrm>
          <a:prstGeom prst="rect">
            <a:avLst/>
          </a:prstGeom>
        </p:spPr>
      </p:pic>
      <p:pic>
        <p:nvPicPr>
          <p:cNvPr id="7" name="Picture 6" descr="A picture containing text&#10;&#10;Description automatically generated">
            <a:extLst>
              <a:ext uri="{FF2B5EF4-FFF2-40B4-BE49-F238E27FC236}">
                <a16:creationId xmlns:a16="http://schemas.microsoft.com/office/drawing/2014/main" id="{75B90EFC-5617-DECA-08F4-8E7F0DB1910B}"/>
              </a:ext>
            </a:extLst>
          </p:cNvPr>
          <p:cNvPicPr>
            <a:picLocks noChangeAspect="1"/>
          </p:cNvPicPr>
          <p:nvPr/>
        </p:nvPicPr>
        <p:blipFill rotWithShape="1">
          <a:blip r:embed="rId4">
            <a:extLst>
              <a:ext uri="{28A0092B-C50C-407E-A947-70E740481C1C}">
                <a14:useLocalDpi xmlns:a14="http://schemas.microsoft.com/office/drawing/2010/main" val="0"/>
              </a:ext>
            </a:extLst>
          </a:blip>
          <a:srcRect l="3902" t="14689" r="1836" b="14997"/>
          <a:stretch/>
        </p:blipFill>
        <p:spPr>
          <a:xfrm>
            <a:off x="5446541" y="2604785"/>
            <a:ext cx="1528252" cy="1077296"/>
          </a:xfrm>
          <a:prstGeom prst="rect">
            <a:avLst/>
          </a:prstGeom>
        </p:spPr>
      </p:pic>
    </p:spTree>
    <p:extLst>
      <p:ext uri="{BB962C8B-B14F-4D97-AF65-F5344CB8AC3E}">
        <p14:creationId xmlns:p14="http://schemas.microsoft.com/office/powerpoint/2010/main" val="36873932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E8707-59A0-ED02-0144-D4FEA413CEC6}"/>
              </a:ext>
            </a:extLst>
          </p:cNvPr>
          <p:cNvSpPr>
            <a:spLocks noGrp="1"/>
          </p:cNvSpPr>
          <p:nvPr>
            <p:ph type="title"/>
          </p:nvPr>
        </p:nvSpPr>
        <p:spPr>
          <a:xfrm>
            <a:off x="628650" y="862430"/>
            <a:ext cx="7886700" cy="994172"/>
          </a:xfrm>
        </p:spPr>
        <p:txBody>
          <a:bodyPr/>
          <a:lstStyle/>
          <a:p>
            <a:pPr algn="ctr"/>
            <a:r>
              <a:rPr lang="en-US" dirty="0"/>
              <a:t>Adding polyimide tape to the lid</a:t>
            </a:r>
          </a:p>
        </p:txBody>
      </p:sp>
      <p:pic>
        <p:nvPicPr>
          <p:cNvPr id="5" name="Picture 4" descr="A picture containing yellow, oven, fresh&#10;&#10;Description automatically generated">
            <a:extLst>
              <a:ext uri="{FF2B5EF4-FFF2-40B4-BE49-F238E27FC236}">
                <a16:creationId xmlns:a16="http://schemas.microsoft.com/office/drawing/2014/main" id="{7CBA53D6-9351-F3C7-F11A-A678C241C4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5136" y="1574214"/>
            <a:ext cx="4958915" cy="3912310"/>
          </a:xfrm>
          <a:prstGeom prst="rect">
            <a:avLst/>
          </a:prstGeom>
        </p:spPr>
      </p:pic>
      <p:sp>
        <p:nvSpPr>
          <p:cNvPr id="6" name="TextBox 5">
            <a:extLst>
              <a:ext uri="{FF2B5EF4-FFF2-40B4-BE49-F238E27FC236}">
                <a16:creationId xmlns:a16="http://schemas.microsoft.com/office/drawing/2014/main" id="{FCC10E7C-6FD8-D255-1DB3-DBC47797731C}"/>
              </a:ext>
            </a:extLst>
          </p:cNvPr>
          <p:cNvSpPr txBox="1"/>
          <p:nvPr/>
        </p:nvSpPr>
        <p:spPr>
          <a:xfrm>
            <a:off x="3656485" y="5573009"/>
            <a:ext cx="1878784" cy="300082"/>
          </a:xfrm>
          <a:prstGeom prst="rect">
            <a:avLst/>
          </a:prstGeom>
          <a:noFill/>
        </p:spPr>
        <p:txBody>
          <a:bodyPr wrap="none" rtlCol="0">
            <a:spAutoFit/>
          </a:bodyPr>
          <a:lstStyle/>
          <a:p>
            <a:r>
              <a:rPr lang="en-US" sz="1350" dirty="0"/>
              <a:t>Prevent potential shorts</a:t>
            </a:r>
          </a:p>
        </p:txBody>
      </p:sp>
      <p:sp>
        <p:nvSpPr>
          <p:cNvPr id="7" name="TextBox 6">
            <a:extLst>
              <a:ext uri="{FF2B5EF4-FFF2-40B4-BE49-F238E27FC236}">
                <a16:creationId xmlns:a16="http://schemas.microsoft.com/office/drawing/2014/main" id="{882DC92F-E96D-298E-EEF6-F413C1B4713B}"/>
              </a:ext>
            </a:extLst>
          </p:cNvPr>
          <p:cNvSpPr txBox="1"/>
          <p:nvPr/>
        </p:nvSpPr>
        <p:spPr>
          <a:xfrm>
            <a:off x="7317557" y="2532865"/>
            <a:ext cx="1322110" cy="1546577"/>
          </a:xfrm>
          <a:prstGeom prst="rect">
            <a:avLst/>
          </a:prstGeom>
          <a:noFill/>
        </p:spPr>
        <p:txBody>
          <a:bodyPr wrap="square" rtlCol="0">
            <a:spAutoFit/>
          </a:bodyPr>
          <a:lstStyle/>
          <a:p>
            <a:r>
              <a:rPr lang="en-US" sz="1350" dirty="0"/>
              <a:t>This must be assembled </a:t>
            </a:r>
            <a:r>
              <a:rPr lang="en-US" sz="1350" i="1" dirty="0"/>
              <a:t>before</a:t>
            </a:r>
            <a:r>
              <a:rPr lang="en-US" sz="1350" dirty="0"/>
              <a:t> the circuit board is soldered to the DB25 connector!</a:t>
            </a:r>
          </a:p>
        </p:txBody>
      </p:sp>
      <p:sp>
        <p:nvSpPr>
          <p:cNvPr id="3" name="Rectangle: Rounded Corners 2">
            <a:extLst>
              <a:ext uri="{FF2B5EF4-FFF2-40B4-BE49-F238E27FC236}">
                <a16:creationId xmlns:a16="http://schemas.microsoft.com/office/drawing/2014/main" id="{952C6944-4881-B39B-4844-FB258BA782C9}"/>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11904576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ACC19-14FA-5502-D0DF-C6ECB6D349A4}"/>
              </a:ext>
            </a:extLst>
          </p:cNvPr>
          <p:cNvSpPr>
            <a:spLocks noGrp="1"/>
          </p:cNvSpPr>
          <p:nvPr>
            <p:ph type="title"/>
          </p:nvPr>
        </p:nvSpPr>
        <p:spPr/>
        <p:txBody>
          <a:bodyPr/>
          <a:lstStyle/>
          <a:p>
            <a:pPr algn="ctr"/>
            <a:r>
              <a:rPr lang="en-US" dirty="0"/>
              <a:t>Relay</a:t>
            </a:r>
          </a:p>
        </p:txBody>
      </p:sp>
      <p:pic>
        <p:nvPicPr>
          <p:cNvPr id="5" name="Picture 4" descr="Timeline&#10;&#10;Description automatically generated">
            <a:extLst>
              <a:ext uri="{FF2B5EF4-FFF2-40B4-BE49-F238E27FC236}">
                <a16:creationId xmlns:a16="http://schemas.microsoft.com/office/drawing/2014/main" id="{2691D627-AD2B-9F0B-3A27-868BEDF9C0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3479" y="1502153"/>
            <a:ext cx="5938295" cy="3185532"/>
          </a:xfrm>
          <a:prstGeom prst="rect">
            <a:avLst/>
          </a:prstGeom>
        </p:spPr>
      </p:pic>
      <p:sp>
        <p:nvSpPr>
          <p:cNvPr id="4" name="TextBox 3">
            <a:extLst>
              <a:ext uri="{FF2B5EF4-FFF2-40B4-BE49-F238E27FC236}">
                <a16:creationId xmlns:a16="http://schemas.microsoft.com/office/drawing/2014/main" id="{EDEE6165-4C98-CAC2-2CCC-878C460B9C41}"/>
              </a:ext>
            </a:extLst>
          </p:cNvPr>
          <p:cNvSpPr txBox="1"/>
          <p:nvPr/>
        </p:nvSpPr>
        <p:spPr>
          <a:xfrm>
            <a:off x="1965489" y="4819335"/>
            <a:ext cx="4572000" cy="646331"/>
          </a:xfrm>
          <a:prstGeom prst="rect">
            <a:avLst/>
          </a:prstGeom>
          <a:noFill/>
        </p:spPr>
        <p:txBody>
          <a:bodyPr wrap="square">
            <a:spAutoFit/>
          </a:bodyPr>
          <a:lstStyle/>
          <a:p>
            <a:r>
              <a:rPr lang="en-US" sz="1800" b="0" i="0" u="sng" strike="noStrike" dirty="0">
                <a:solidFill>
                  <a:srgbClr val="0563C1"/>
                </a:solidFill>
                <a:effectLst/>
                <a:latin typeface="Calibri" panose="020F0502020204030204" pitchFamily="34" charset="0"/>
                <a:hlinkClick r:id="rId3"/>
              </a:rPr>
              <a:t>https://www.digikey.com/en/products/detail/comus-international/3570-1331-053/7497099</a:t>
            </a:r>
            <a:r>
              <a:rPr lang="en-US" dirty="0"/>
              <a:t> </a:t>
            </a:r>
          </a:p>
        </p:txBody>
      </p:sp>
      <p:sp>
        <p:nvSpPr>
          <p:cNvPr id="6" name="Rectangle: Rounded Corners 5">
            <a:extLst>
              <a:ext uri="{FF2B5EF4-FFF2-40B4-BE49-F238E27FC236}">
                <a16:creationId xmlns:a16="http://schemas.microsoft.com/office/drawing/2014/main" id="{5AB7320E-DE53-8556-7E97-7A1CF5122045}"/>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2350794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E915C3A0-1839-BADE-47E8-94C846809C6E}"/>
              </a:ext>
            </a:extLst>
          </p:cNvPr>
          <p:cNvSpPr/>
          <p:nvPr/>
        </p:nvSpPr>
        <p:spPr>
          <a:xfrm>
            <a:off x="3117900" y="6086117"/>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
        <p:nvSpPr>
          <p:cNvPr id="6" name="Rectangle: Rounded Corners 5">
            <a:extLst>
              <a:ext uri="{FF2B5EF4-FFF2-40B4-BE49-F238E27FC236}">
                <a16:creationId xmlns:a16="http://schemas.microsoft.com/office/drawing/2014/main" id="{CA2625D8-00CB-1F5D-EC16-0451272B4EFC}"/>
              </a:ext>
            </a:extLst>
          </p:cNvPr>
          <p:cNvSpPr/>
          <p:nvPr/>
        </p:nvSpPr>
        <p:spPr>
          <a:xfrm>
            <a:off x="446587" y="273378"/>
            <a:ext cx="8282634" cy="5571242"/>
          </a:xfrm>
          <a:prstGeom prst="roundRect">
            <a:avLst/>
          </a:prstGeom>
          <a:solidFill>
            <a:srgbClr val="00B0F0"/>
          </a:solidFill>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4000" dirty="0"/>
              <a:t>Conclusions:</a:t>
            </a:r>
          </a:p>
          <a:p>
            <a:pPr algn="ctr"/>
            <a:r>
              <a:rPr lang="en-US" sz="4000" dirty="0"/>
              <a:t>The fact that the DB25 connector causes the whole board to be captive is not ideal. An improvement would be some kind of socket and cable alternative which can be unplugged.  There are a number of ways this might </a:t>
            </a:r>
            <a:r>
              <a:rPr lang="en-US" sz="4000"/>
              <a:t>be done.</a:t>
            </a:r>
            <a:endParaRPr lang="en-US" sz="4000" dirty="0"/>
          </a:p>
        </p:txBody>
      </p:sp>
    </p:spTree>
    <p:extLst>
      <p:ext uri="{BB962C8B-B14F-4D97-AF65-F5344CB8AC3E}">
        <p14:creationId xmlns:p14="http://schemas.microsoft.com/office/powerpoint/2010/main" val="2471455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E915C3A0-1839-BADE-47E8-94C846809C6E}"/>
              </a:ext>
            </a:extLst>
          </p:cNvPr>
          <p:cNvSpPr/>
          <p:nvPr/>
        </p:nvSpPr>
        <p:spPr>
          <a:xfrm>
            <a:off x="3117900" y="6086117"/>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
        <p:nvSpPr>
          <p:cNvPr id="6" name="Rectangle: Rounded Corners 5">
            <a:extLst>
              <a:ext uri="{FF2B5EF4-FFF2-40B4-BE49-F238E27FC236}">
                <a16:creationId xmlns:a16="http://schemas.microsoft.com/office/drawing/2014/main" id="{CA2625D8-00CB-1F5D-EC16-0451272B4EFC}"/>
              </a:ext>
            </a:extLst>
          </p:cNvPr>
          <p:cNvSpPr/>
          <p:nvPr/>
        </p:nvSpPr>
        <p:spPr>
          <a:xfrm>
            <a:off x="446587" y="273378"/>
            <a:ext cx="8282634" cy="5571242"/>
          </a:xfrm>
          <a:prstGeom prst="roundRect">
            <a:avLst/>
          </a:prstGeom>
          <a:solidFill>
            <a:srgbClr val="00B0F0"/>
          </a:solidFill>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4000" dirty="0"/>
              <a:t>Abstract</a:t>
            </a:r>
          </a:p>
          <a:p>
            <a:pPr algn="ctr"/>
            <a:r>
              <a:rPr lang="en-US" sz="4000" dirty="0"/>
              <a:t>This board uses electromechanical relays to connect the 90 volt line with any of 20 pins on a DB25 (25 pin DSUB) board mount connector which is in the lid of the custom metal box. In the 9 way switch, 16 of these lines are actually used.</a:t>
            </a:r>
          </a:p>
        </p:txBody>
      </p:sp>
    </p:spTree>
    <p:extLst>
      <p:ext uri="{BB962C8B-B14F-4D97-AF65-F5344CB8AC3E}">
        <p14:creationId xmlns:p14="http://schemas.microsoft.com/office/powerpoint/2010/main" val="2996383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imeline&#10;&#10;Description automatically generated">
            <a:extLst>
              <a:ext uri="{FF2B5EF4-FFF2-40B4-BE49-F238E27FC236}">
                <a16:creationId xmlns:a16="http://schemas.microsoft.com/office/drawing/2014/main" id="{31DBD79D-A912-E375-105C-3A3003E09195}"/>
              </a:ext>
            </a:extLst>
          </p:cNvPr>
          <p:cNvPicPr>
            <a:picLocks noChangeAspect="1"/>
          </p:cNvPicPr>
          <p:nvPr/>
        </p:nvPicPr>
        <p:blipFill rotWithShape="1">
          <a:blip r:embed="rId2">
            <a:extLst>
              <a:ext uri="{28A0092B-C50C-407E-A947-70E740481C1C}">
                <a14:useLocalDpi xmlns:a14="http://schemas.microsoft.com/office/drawing/2010/main" val="0"/>
              </a:ext>
            </a:extLst>
          </a:blip>
          <a:srcRect l="8633" t="23571" r="64618" b="52459"/>
          <a:stretch/>
        </p:blipFill>
        <p:spPr>
          <a:xfrm>
            <a:off x="619812" y="669007"/>
            <a:ext cx="2300140" cy="1105707"/>
          </a:xfrm>
          <a:prstGeom prst="rect">
            <a:avLst/>
          </a:prstGeom>
        </p:spPr>
      </p:pic>
      <p:sp>
        <p:nvSpPr>
          <p:cNvPr id="5" name="TextBox 4">
            <a:extLst>
              <a:ext uri="{FF2B5EF4-FFF2-40B4-BE49-F238E27FC236}">
                <a16:creationId xmlns:a16="http://schemas.microsoft.com/office/drawing/2014/main" id="{407FDFE2-604B-2DE4-A5D1-C3DC8002CCC1}"/>
              </a:ext>
            </a:extLst>
          </p:cNvPr>
          <p:cNvSpPr txBox="1"/>
          <p:nvPr/>
        </p:nvSpPr>
        <p:spPr>
          <a:xfrm>
            <a:off x="158192" y="2667059"/>
            <a:ext cx="3002437" cy="1200329"/>
          </a:xfrm>
          <a:prstGeom prst="rect">
            <a:avLst/>
          </a:prstGeom>
          <a:noFill/>
        </p:spPr>
        <p:txBody>
          <a:bodyPr wrap="square">
            <a:spAutoFit/>
          </a:bodyPr>
          <a:lstStyle/>
          <a:p>
            <a:r>
              <a:rPr lang="en-US" sz="1800" b="0" i="0" u="sng" strike="noStrike" dirty="0">
                <a:solidFill>
                  <a:srgbClr val="0563C1"/>
                </a:solidFill>
                <a:effectLst/>
                <a:latin typeface="Calibri" panose="020F0502020204030204" pitchFamily="34" charset="0"/>
                <a:hlinkClick r:id="rId3"/>
              </a:rPr>
              <a:t>https://www.digikey.com/en/products/detail/comus-international/3570-1331-053/7497099</a:t>
            </a:r>
            <a:r>
              <a:rPr lang="en-US" dirty="0"/>
              <a:t> </a:t>
            </a:r>
          </a:p>
        </p:txBody>
      </p:sp>
      <p:pic>
        <p:nvPicPr>
          <p:cNvPr id="6" name="Picture 5" descr="Timeline&#10;&#10;Description automatically generated">
            <a:extLst>
              <a:ext uri="{FF2B5EF4-FFF2-40B4-BE49-F238E27FC236}">
                <a16:creationId xmlns:a16="http://schemas.microsoft.com/office/drawing/2014/main" id="{C452A0FB-09FC-181E-69FA-C73E1F1DC26C}"/>
              </a:ext>
            </a:extLst>
          </p:cNvPr>
          <p:cNvPicPr>
            <a:picLocks noChangeAspect="1"/>
          </p:cNvPicPr>
          <p:nvPr/>
        </p:nvPicPr>
        <p:blipFill rotWithShape="1">
          <a:blip r:embed="rId2">
            <a:extLst>
              <a:ext uri="{28A0092B-C50C-407E-A947-70E740481C1C}">
                <a14:useLocalDpi xmlns:a14="http://schemas.microsoft.com/office/drawing/2010/main" val="0"/>
              </a:ext>
            </a:extLst>
          </a:blip>
          <a:srcRect l="58640" t="64704" r="6912" b="-1695"/>
          <a:stretch/>
        </p:blipFill>
        <p:spPr>
          <a:xfrm>
            <a:off x="740297" y="1680201"/>
            <a:ext cx="2045617" cy="1178350"/>
          </a:xfrm>
          <a:prstGeom prst="rect">
            <a:avLst/>
          </a:prstGeom>
        </p:spPr>
      </p:pic>
      <p:sp>
        <p:nvSpPr>
          <p:cNvPr id="8" name="TextBox 7">
            <a:extLst>
              <a:ext uri="{FF2B5EF4-FFF2-40B4-BE49-F238E27FC236}">
                <a16:creationId xmlns:a16="http://schemas.microsoft.com/office/drawing/2014/main" id="{E60261ED-2CF5-06C2-2BAF-0CBBC81BD5FF}"/>
              </a:ext>
            </a:extLst>
          </p:cNvPr>
          <p:cNvSpPr txBox="1"/>
          <p:nvPr/>
        </p:nvSpPr>
        <p:spPr>
          <a:xfrm>
            <a:off x="5698504" y="2505670"/>
            <a:ext cx="3558618" cy="923330"/>
          </a:xfrm>
          <a:prstGeom prst="rect">
            <a:avLst/>
          </a:prstGeom>
          <a:noFill/>
        </p:spPr>
        <p:txBody>
          <a:bodyPr wrap="square">
            <a:spAutoFit/>
          </a:bodyPr>
          <a:lstStyle/>
          <a:p>
            <a:r>
              <a:rPr lang="en-US" sz="1800" b="0" i="0" u="sng" strike="noStrike" dirty="0">
                <a:solidFill>
                  <a:srgbClr val="0563C1"/>
                </a:solidFill>
                <a:effectLst/>
                <a:latin typeface="Calibri" panose="020F0502020204030204" pitchFamily="34" charset="0"/>
                <a:hlinkClick r:id="rId4"/>
              </a:rPr>
              <a:t>https://www.digikey.com/en/products/detail/yageo/RC1206FR-071ML/728388</a:t>
            </a:r>
            <a:r>
              <a:rPr lang="en-US" dirty="0"/>
              <a:t> </a:t>
            </a:r>
          </a:p>
        </p:txBody>
      </p:sp>
      <p:pic>
        <p:nvPicPr>
          <p:cNvPr id="10" name="Picture 9">
            <a:extLst>
              <a:ext uri="{FF2B5EF4-FFF2-40B4-BE49-F238E27FC236}">
                <a16:creationId xmlns:a16="http://schemas.microsoft.com/office/drawing/2014/main" id="{1BD0DEC8-0AAB-80B3-C932-DC73CEF87AFA}"/>
              </a:ext>
            </a:extLst>
          </p:cNvPr>
          <p:cNvPicPr>
            <a:picLocks noChangeAspect="1"/>
          </p:cNvPicPr>
          <p:nvPr/>
        </p:nvPicPr>
        <p:blipFill>
          <a:blip r:embed="rId5"/>
          <a:stretch>
            <a:fillRect/>
          </a:stretch>
        </p:blipFill>
        <p:spPr>
          <a:xfrm>
            <a:off x="5897052" y="943757"/>
            <a:ext cx="1580761" cy="1472888"/>
          </a:xfrm>
          <a:prstGeom prst="rect">
            <a:avLst/>
          </a:prstGeom>
        </p:spPr>
      </p:pic>
      <p:sp>
        <p:nvSpPr>
          <p:cNvPr id="11" name="Rectangle: Rounded Corners 10">
            <a:extLst>
              <a:ext uri="{FF2B5EF4-FFF2-40B4-BE49-F238E27FC236}">
                <a16:creationId xmlns:a16="http://schemas.microsoft.com/office/drawing/2014/main" id="{590F7F5A-B005-9544-E183-B184A08B4712}"/>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
        <p:nvSpPr>
          <p:cNvPr id="13" name="Rectangle: Rounded Corners 12">
            <a:extLst>
              <a:ext uri="{FF2B5EF4-FFF2-40B4-BE49-F238E27FC236}">
                <a16:creationId xmlns:a16="http://schemas.microsoft.com/office/drawing/2014/main" id="{C709F0D7-815C-18ED-10F9-7A971909A47D}"/>
              </a:ext>
            </a:extLst>
          </p:cNvPr>
          <p:cNvSpPr/>
          <p:nvPr/>
        </p:nvSpPr>
        <p:spPr>
          <a:xfrm>
            <a:off x="7060931" y="1128384"/>
            <a:ext cx="1829199" cy="64633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a:t>1 </a:t>
            </a:r>
            <a:r>
              <a:rPr lang="en-US" sz="1350" dirty="0" err="1"/>
              <a:t>Mohm</a:t>
            </a:r>
            <a:r>
              <a:rPr lang="en-US" sz="1350" dirty="0"/>
              <a:t> resistor 1206 SMT package</a:t>
            </a:r>
          </a:p>
        </p:txBody>
      </p:sp>
      <p:sp>
        <p:nvSpPr>
          <p:cNvPr id="16" name="Rectangle: Rounded Corners 15">
            <a:extLst>
              <a:ext uri="{FF2B5EF4-FFF2-40B4-BE49-F238E27FC236}">
                <a16:creationId xmlns:a16="http://schemas.microsoft.com/office/drawing/2014/main" id="{7E57A178-15B5-F354-4786-3858EA46DAC9}"/>
              </a:ext>
            </a:extLst>
          </p:cNvPr>
          <p:cNvSpPr/>
          <p:nvPr/>
        </p:nvSpPr>
        <p:spPr>
          <a:xfrm>
            <a:off x="928833" y="686940"/>
            <a:ext cx="918821" cy="33223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a:t>5 V relay</a:t>
            </a:r>
          </a:p>
        </p:txBody>
      </p:sp>
      <p:sp>
        <p:nvSpPr>
          <p:cNvPr id="18" name="TextBox 17">
            <a:extLst>
              <a:ext uri="{FF2B5EF4-FFF2-40B4-BE49-F238E27FC236}">
                <a16:creationId xmlns:a16="http://schemas.microsoft.com/office/drawing/2014/main" id="{AE4EC597-ECB4-CFFA-23C7-979371BADB7B}"/>
              </a:ext>
            </a:extLst>
          </p:cNvPr>
          <p:cNvSpPr txBox="1"/>
          <p:nvPr/>
        </p:nvSpPr>
        <p:spPr>
          <a:xfrm>
            <a:off x="605672" y="5180298"/>
            <a:ext cx="4628560" cy="923330"/>
          </a:xfrm>
          <a:prstGeom prst="rect">
            <a:avLst/>
          </a:prstGeom>
          <a:noFill/>
        </p:spPr>
        <p:txBody>
          <a:bodyPr wrap="square">
            <a:spAutoFit/>
          </a:bodyPr>
          <a:lstStyle/>
          <a:p>
            <a:r>
              <a:rPr lang="en-US" sz="1800" b="0" i="0" u="sng" strike="noStrike" dirty="0">
                <a:solidFill>
                  <a:srgbClr val="0563C1"/>
                </a:solidFill>
                <a:effectLst/>
                <a:latin typeface="Calibri" panose="020F0502020204030204" pitchFamily="34" charset="0"/>
                <a:hlinkClick r:id="rId6"/>
              </a:rPr>
              <a:t>https://www.digikey.com/en/products/detail/assmann-wsw-components/A-DF-25-PP-Z/1241794</a:t>
            </a:r>
            <a:r>
              <a:rPr lang="en-US" dirty="0"/>
              <a:t> </a:t>
            </a:r>
          </a:p>
        </p:txBody>
      </p:sp>
      <p:pic>
        <p:nvPicPr>
          <p:cNvPr id="20" name="Picture 19" descr="A close-up of a knife&#10;&#10;Description automatically generated with low confidence">
            <a:extLst>
              <a:ext uri="{FF2B5EF4-FFF2-40B4-BE49-F238E27FC236}">
                <a16:creationId xmlns:a16="http://schemas.microsoft.com/office/drawing/2014/main" id="{555AC9C6-1479-08CD-F5D4-4AD02E9A4160}"/>
              </a:ext>
            </a:extLst>
          </p:cNvPr>
          <p:cNvPicPr>
            <a:picLocks noChangeAspect="1"/>
          </p:cNvPicPr>
          <p:nvPr/>
        </p:nvPicPr>
        <p:blipFill rotWithShape="1">
          <a:blip r:embed="rId7">
            <a:extLst>
              <a:ext uri="{28A0092B-C50C-407E-A947-70E740481C1C}">
                <a14:useLocalDpi xmlns:a14="http://schemas.microsoft.com/office/drawing/2010/main" val="0"/>
              </a:ext>
            </a:extLst>
          </a:blip>
          <a:srcRect t="22732" b="17332"/>
          <a:stretch/>
        </p:blipFill>
        <p:spPr>
          <a:xfrm>
            <a:off x="1219479" y="3916921"/>
            <a:ext cx="2359843" cy="1414391"/>
          </a:xfrm>
          <a:prstGeom prst="rect">
            <a:avLst/>
          </a:prstGeom>
        </p:spPr>
      </p:pic>
      <p:sp>
        <p:nvSpPr>
          <p:cNvPr id="21" name="Rectangle: Rounded Corners 20">
            <a:extLst>
              <a:ext uri="{FF2B5EF4-FFF2-40B4-BE49-F238E27FC236}">
                <a16:creationId xmlns:a16="http://schemas.microsoft.com/office/drawing/2014/main" id="{7C52E8A2-AE13-8B22-94DF-8AD57E141EAF}"/>
              </a:ext>
            </a:extLst>
          </p:cNvPr>
          <p:cNvSpPr/>
          <p:nvPr/>
        </p:nvSpPr>
        <p:spPr>
          <a:xfrm>
            <a:off x="2213307" y="3999527"/>
            <a:ext cx="1894643" cy="4935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a:t>DB 25 Board Mount Connector</a:t>
            </a:r>
          </a:p>
        </p:txBody>
      </p:sp>
      <p:sp>
        <p:nvSpPr>
          <p:cNvPr id="22" name="Title 1">
            <a:extLst>
              <a:ext uri="{FF2B5EF4-FFF2-40B4-BE49-F238E27FC236}">
                <a16:creationId xmlns:a16="http://schemas.microsoft.com/office/drawing/2014/main" id="{70EDF14A-C70D-1157-BDAE-B2A73058E1E2}"/>
              </a:ext>
            </a:extLst>
          </p:cNvPr>
          <p:cNvSpPr>
            <a:spLocks noGrp="1"/>
          </p:cNvSpPr>
          <p:nvPr>
            <p:ph type="title"/>
          </p:nvPr>
        </p:nvSpPr>
        <p:spPr>
          <a:xfrm>
            <a:off x="628650" y="27076"/>
            <a:ext cx="7886700" cy="1325563"/>
          </a:xfrm>
        </p:spPr>
        <p:txBody>
          <a:bodyPr/>
          <a:lstStyle/>
          <a:p>
            <a:pPr algn="ctr"/>
            <a:r>
              <a:rPr lang="en-US" dirty="0"/>
              <a:t>Order Components</a:t>
            </a:r>
          </a:p>
        </p:txBody>
      </p:sp>
      <p:pic>
        <p:nvPicPr>
          <p:cNvPr id="23" name="Picture 22" descr="Table&#10;&#10;Description automatically generated with low confidence">
            <a:extLst>
              <a:ext uri="{FF2B5EF4-FFF2-40B4-BE49-F238E27FC236}">
                <a16:creationId xmlns:a16="http://schemas.microsoft.com/office/drawing/2014/main" id="{21B90A49-2B31-E030-7399-A6AAFA11BAEE}"/>
              </a:ext>
            </a:extLst>
          </p:cNvPr>
          <p:cNvPicPr>
            <a:picLocks noChangeAspect="1"/>
          </p:cNvPicPr>
          <p:nvPr/>
        </p:nvPicPr>
        <p:blipFill rotWithShape="1">
          <a:blip r:embed="rId8">
            <a:extLst>
              <a:ext uri="{28A0092B-C50C-407E-A947-70E740481C1C}">
                <a14:useLocalDpi xmlns:a14="http://schemas.microsoft.com/office/drawing/2010/main" val="0"/>
              </a:ext>
            </a:extLst>
          </a:blip>
          <a:srcRect l="22002" t="2056" r="63471"/>
          <a:stretch/>
        </p:blipFill>
        <p:spPr>
          <a:xfrm rot="5400000">
            <a:off x="6561960" y="2333698"/>
            <a:ext cx="658353" cy="4438761"/>
          </a:xfrm>
          <a:prstGeom prst="rect">
            <a:avLst/>
          </a:prstGeom>
        </p:spPr>
      </p:pic>
      <p:sp>
        <p:nvSpPr>
          <p:cNvPr id="24" name="TextBox 23">
            <a:extLst>
              <a:ext uri="{FF2B5EF4-FFF2-40B4-BE49-F238E27FC236}">
                <a16:creationId xmlns:a16="http://schemas.microsoft.com/office/drawing/2014/main" id="{ED0C1F2A-129F-25AF-36FE-99F01EEA536A}"/>
              </a:ext>
            </a:extLst>
          </p:cNvPr>
          <p:cNvSpPr txBox="1"/>
          <p:nvPr/>
        </p:nvSpPr>
        <p:spPr>
          <a:xfrm>
            <a:off x="5698504" y="4806286"/>
            <a:ext cx="3822931" cy="923330"/>
          </a:xfrm>
          <a:prstGeom prst="rect">
            <a:avLst/>
          </a:prstGeom>
          <a:noFill/>
        </p:spPr>
        <p:txBody>
          <a:bodyPr wrap="square">
            <a:spAutoFit/>
          </a:bodyPr>
          <a:lstStyle/>
          <a:p>
            <a:r>
              <a:rPr lang="en-US" dirty="0">
                <a:hlinkClick r:id="rId9"/>
              </a:rPr>
              <a:t>https://www.amazon.com/Header-Lystaii-Pin-Connector-Electronic/dp/B06ZZN8L9S/</a:t>
            </a:r>
            <a:r>
              <a:rPr lang="en-US" dirty="0"/>
              <a:t> </a:t>
            </a:r>
          </a:p>
        </p:txBody>
      </p:sp>
      <p:sp>
        <p:nvSpPr>
          <p:cNvPr id="25" name="Rectangle: Rounded Corners 24">
            <a:extLst>
              <a:ext uri="{FF2B5EF4-FFF2-40B4-BE49-F238E27FC236}">
                <a16:creationId xmlns:a16="http://schemas.microsoft.com/office/drawing/2014/main" id="{84A675A7-6198-D1A0-1212-EF2F8EDCDB7D}"/>
              </a:ext>
            </a:extLst>
          </p:cNvPr>
          <p:cNvSpPr/>
          <p:nvPr/>
        </p:nvSpPr>
        <p:spPr>
          <a:xfrm>
            <a:off x="5564680" y="3734402"/>
            <a:ext cx="2523212" cy="48297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350" dirty="0"/>
              <a:t>0.1” headers, 40 pin strips x1</a:t>
            </a:r>
          </a:p>
        </p:txBody>
      </p:sp>
    </p:spTree>
    <p:extLst>
      <p:ext uri="{BB962C8B-B14F-4D97-AF65-F5344CB8AC3E}">
        <p14:creationId xmlns:p14="http://schemas.microsoft.com/office/powerpoint/2010/main" val="276840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scoreboard, synthesizer&#10;&#10;Description automatically generated">
            <a:extLst>
              <a:ext uri="{FF2B5EF4-FFF2-40B4-BE49-F238E27FC236}">
                <a16:creationId xmlns:a16="http://schemas.microsoft.com/office/drawing/2014/main" id="{6E2D9731-1618-DF8B-692C-5A26FCB923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5032" y="1398039"/>
            <a:ext cx="4453818" cy="4061921"/>
          </a:xfrm>
          <a:prstGeom prst="rect">
            <a:avLst/>
          </a:prstGeom>
        </p:spPr>
      </p:pic>
      <p:sp>
        <p:nvSpPr>
          <p:cNvPr id="5" name="Rectangle: Rounded Corners 4">
            <a:extLst>
              <a:ext uri="{FF2B5EF4-FFF2-40B4-BE49-F238E27FC236}">
                <a16:creationId xmlns:a16="http://schemas.microsoft.com/office/drawing/2014/main" id="{0D1F70D7-E2EF-B77B-8C7C-620A17586E4F}"/>
              </a:ext>
            </a:extLst>
          </p:cNvPr>
          <p:cNvSpPr/>
          <p:nvPr/>
        </p:nvSpPr>
        <p:spPr>
          <a:xfrm>
            <a:off x="5969194" y="1748083"/>
            <a:ext cx="2458367" cy="1819004"/>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r>
              <a:rPr lang="en-US" dirty="0"/>
              <a:t>78.74 x 71.12 mm </a:t>
            </a:r>
          </a:p>
          <a:p>
            <a:r>
              <a:rPr lang="en-US" dirty="0"/>
              <a:t>(3.1 x 2.8 in) size</a:t>
            </a:r>
          </a:p>
          <a:p>
            <a:r>
              <a:rPr lang="en-US" dirty="0"/>
              <a:t>Black solder mask</a:t>
            </a:r>
          </a:p>
          <a:p>
            <a:r>
              <a:rPr lang="en-US" dirty="0"/>
              <a:t>White silkscreen</a:t>
            </a:r>
          </a:p>
          <a:p>
            <a:r>
              <a:rPr lang="en-US" dirty="0"/>
              <a:t>1.6mm FR4</a:t>
            </a:r>
          </a:p>
        </p:txBody>
      </p:sp>
      <p:sp>
        <p:nvSpPr>
          <p:cNvPr id="7" name="TextBox 6">
            <a:extLst>
              <a:ext uri="{FF2B5EF4-FFF2-40B4-BE49-F238E27FC236}">
                <a16:creationId xmlns:a16="http://schemas.microsoft.com/office/drawing/2014/main" id="{1BDE1CE6-4B0B-C751-E98B-3F6C932A1BCC}"/>
              </a:ext>
            </a:extLst>
          </p:cNvPr>
          <p:cNvSpPr txBox="1"/>
          <p:nvPr/>
        </p:nvSpPr>
        <p:spPr>
          <a:xfrm>
            <a:off x="193249" y="5392916"/>
            <a:ext cx="4572000" cy="923330"/>
          </a:xfrm>
          <a:prstGeom prst="rect">
            <a:avLst/>
          </a:prstGeom>
          <a:noFill/>
        </p:spPr>
        <p:txBody>
          <a:bodyPr wrap="square">
            <a:spAutoFit/>
          </a:bodyPr>
          <a:lstStyle/>
          <a:p>
            <a:r>
              <a:rPr lang="en-US" dirty="0">
                <a:hlinkClick r:id="rId3"/>
              </a:rPr>
              <a:t>https://github.com/lafefspietz/MEMSduino/raw/main/PCB_files/DB25-relay-HV-control-gerbers.zip</a:t>
            </a:r>
            <a:r>
              <a:rPr lang="en-US" dirty="0"/>
              <a:t> </a:t>
            </a:r>
          </a:p>
        </p:txBody>
      </p:sp>
      <p:pic>
        <p:nvPicPr>
          <p:cNvPr id="11" name="Picture 10">
            <a:extLst>
              <a:ext uri="{FF2B5EF4-FFF2-40B4-BE49-F238E27FC236}">
                <a16:creationId xmlns:a16="http://schemas.microsoft.com/office/drawing/2014/main" id="{294E7F12-DC06-23AA-6BE9-0B54CBB58106}"/>
              </a:ext>
            </a:extLst>
          </p:cNvPr>
          <p:cNvPicPr>
            <a:picLocks noChangeAspect="1"/>
          </p:cNvPicPr>
          <p:nvPr/>
        </p:nvPicPr>
        <p:blipFill rotWithShape="1">
          <a:blip r:embed="rId4"/>
          <a:srcRect b="17430"/>
          <a:stretch/>
        </p:blipFill>
        <p:spPr>
          <a:xfrm>
            <a:off x="0" y="0"/>
            <a:ext cx="9144000" cy="1471927"/>
          </a:xfrm>
          <a:prstGeom prst="rect">
            <a:avLst/>
          </a:prstGeom>
        </p:spPr>
      </p:pic>
      <p:sp>
        <p:nvSpPr>
          <p:cNvPr id="12" name="Rectangle: Rounded Corners 11">
            <a:extLst>
              <a:ext uri="{FF2B5EF4-FFF2-40B4-BE49-F238E27FC236}">
                <a16:creationId xmlns:a16="http://schemas.microsoft.com/office/drawing/2014/main" id="{064AB065-6B0B-F175-06DB-E41A50DA923B}"/>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
        <p:nvSpPr>
          <p:cNvPr id="2" name="Title 1">
            <a:extLst>
              <a:ext uri="{FF2B5EF4-FFF2-40B4-BE49-F238E27FC236}">
                <a16:creationId xmlns:a16="http://schemas.microsoft.com/office/drawing/2014/main" id="{A7EB5469-F04E-F956-786E-B1A828807E89}"/>
              </a:ext>
            </a:extLst>
          </p:cNvPr>
          <p:cNvSpPr>
            <a:spLocks noGrp="1"/>
          </p:cNvSpPr>
          <p:nvPr>
            <p:ph type="title"/>
          </p:nvPr>
        </p:nvSpPr>
        <p:spPr>
          <a:xfrm>
            <a:off x="628650" y="445715"/>
            <a:ext cx="7886700" cy="1325563"/>
          </a:xfrm>
        </p:spPr>
        <p:txBody>
          <a:bodyPr/>
          <a:lstStyle/>
          <a:p>
            <a:pPr algn="ctr"/>
            <a:r>
              <a:rPr lang="en-US" dirty="0"/>
              <a:t>Order Circuit Boards</a:t>
            </a:r>
          </a:p>
        </p:txBody>
      </p:sp>
      <p:sp>
        <p:nvSpPr>
          <p:cNvPr id="3" name="TextBox 2">
            <a:extLst>
              <a:ext uri="{FF2B5EF4-FFF2-40B4-BE49-F238E27FC236}">
                <a16:creationId xmlns:a16="http://schemas.microsoft.com/office/drawing/2014/main" id="{20CE0D53-E9D0-887E-2A50-1F4DFB7347CF}"/>
              </a:ext>
            </a:extLst>
          </p:cNvPr>
          <p:cNvSpPr txBox="1"/>
          <p:nvPr/>
        </p:nvSpPr>
        <p:spPr>
          <a:xfrm>
            <a:off x="3078130" y="569705"/>
            <a:ext cx="3318235" cy="369332"/>
          </a:xfrm>
          <a:prstGeom prst="rect">
            <a:avLst/>
          </a:prstGeom>
          <a:noFill/>
        </p:spPr>
        <p:txBody>
          <a:bodyPr wrap="square" rtlCol="0">
            <a:spAutoFit/>
          </a:bodyPr>
          <a:lstStyle/>
          <a:p>
            <a:r>
              <a:rPr lang="en-US" dirty="0">
                <a:hlinkClick r:id="rId5"/>
              </a:rPr>
              <a:t>https://www.pcbway.com</a:t>
            </a:r>
            <a:r>
              <a:rPr lang="en-US" dirty="0"/>
              <a:t> </a:t>
            </a:r>
          </a:p>
        </p:txBody>
      </p:sp>
    </p:spTree>
    <p:extLst>
      <p:ext uri="{BB962C8B-B14F-4D97-AF65-F5344CB8AC3E}">
        <p14:creationId xmlns:p14="http://schemas.microsoft.com/office/powerpoint/2010/main" val="912345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FEE18-EA43-04B0-2E12-67DD4B70217A}"/>
              </a:ext>
            </a:extLst>
          </p:cNvPr>
          <p:cNvSpPr>
            <a:spLocks noGrp="1"/>
          </p:cNvSpPr>
          <p:nvPr>
            <p:ph type="title"/>
          </p:nvPr>
        </p:nvSpPr>
        <p:spPr>
          <a:xfrm>
            <a:off x="628650" y="0"/>
            <a:ext cx="7886700" cy="1325563"/>
          </a:xfrm>
        </p:spPr>
        <p:txBody>
          <a:bodyPr/>
          <a:lstStyle/>
          <a:p>
            <a:pPr algn="ctr"/>
            <a:r>
              <a:rPr lang="en-US" dirty="0"/>
              <a:t>Assemble Kit</a:t>
            </a:r>
          </a:p>
        </p:txBody>
      </p:sp>
      <p:pic>
        <p:nvPicPr>
          <p:cNvPr id="5" name="Picture 4" descr="A picture containing text, receipt&#10;&#10;Description automatically generated">
            <a:extLst>
              <a:ext uri="{FF2B5EF4-FFF2-40B4-BE49-F238E27FC236}">
                <a16:creationId xmlns:a16="http://schemas.microsoft.com/office/drawing/2014/main" id="{05E9AA84-6358-58C3-1CBC-9A23ECCAA5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6066" y="1151696"/>
            <a:ext cx="6534297" cy="4717079"/>
          </a:xfrm>
          <a:prstGeom prst="rect">
            <a:avLst/>
          </a:prstGeom>
        </p:spPr>
      </p:pic>
      <p:sp>
        <p:nvSpPr>
          <p:cNvPr id="9" name="Rectangle: Rounded Corners 8">
            <a:extLst>
              <a:ext uri="{FF2B5EF4-FFF2-40B4-BE49-F238E27FC236}">
                <a16:creationId xmlns:a16="http://schemas.microsoft.com/office/drawing/2014/main" id="{400EB17C-06A1-1B5A-702C-24EA023440A2}"/>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1357995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94AEC-91BA-AC40-03FA-202F37773531}"/>
              </a:ext>
            </a:extLst>
          </p:cNvPr>
          <p:cNvSpPr>
            <a:spLocks noGrp="1"/>
          </p:cNvSpPr>
          <p:nvPr>
            <p:ph type="title"/>
          </p:nvPr>
        </p:nvSpPr>
        <p:spPr/>
        <p:txBody>
          <a:bodyPr/>
          <a:lstStyle/>
          <a:p>
            <a:r>
              <a:rPr lang="en-US" dirty="0"/>
              <a:t>Lift board up when soldering to increase clearance</a:t>
            </a:r>
          </a:p>
        </p:txBody>
      </p:sp>
      <p:pic>
        <p:nvPicPr>
          <p:cNvPr id="5" name="Picture 4" descr="A picture containing text, electronics&#10;&#10;Description automatically generated">
            <a:extLst>
              <a:ext uri="{FF2B5EF4-FFF2-40B4-BE49-F238E27FC236}">
                <a16:creationId xmlns:a16="http://schemas.microsoft.com/office/drawing/2014/main" id="{E9AEB6AD-C2C0-3583-5408-A14ECAC396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0269" y="2199121"/>
            <a:ext cx="6032513" cy="3688507"/>
          </a:xfrm>
          <a:prstGeom prst="rect">
            <a:avLst/>
          </a:prstGeom>
        </p:spPr>
      </p:pic>
      <p:sp>
        <p:nvSpPr>
          <p:cNvPr id="3" name="Rectangle: Rounded Corners 2">
            <a:extLst>
              <a:ext uri="{FF2B5EF4-FFF2-40B4-BE49-F238E27FC236}">
                <a16:creationId xmlns:a16="http://schemas.microsoft.com/office/drawing/2014/main" id="{E3C203FF-1163-A2A0-65D6-063C99C17163}"/>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412449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E84E7-AB67-2501-522A-9A3795E96EA7}"/>
              </a:ext>
            </a:extLst>
          </p:cNvPr>
          <p:cNvSpPr>
            <a:spLocks noGrp="1"/>
          </p:cNvSpPr>
          <p:nvPr>
            <p:ph type="title"/>
          </p:nvPr>
        </p:nvSpPr>
        <p:spPr/>
        <p:txBody>
          <a:bodyPr/>
          <a:lstStyle/>
          <a:p>
            <a:r>
              <a:rPr lang="en-US" dirty="0"/>
              <a:t>Assembly</a:t>
            </a:r>
          </a:p>
        </p:txBody>
      </p:sp>
      <p:pic>
        <p:nvPicPr>
          <p:cNvPr id="5" name="Picture 4" descr="A picture containing text, scoreboard, synthesizer&#10;&#10;Description automatically generated">
            <a:extLst>
              <a:ext uri="{FF2B5EF4-FFF2-40B4-BE49-F238E27FC236}">
                <a16:creationId xmlns:a16="http://schemas.microsoft.com/office/drawing/2014/main" id="{8D02269C-498F-BE91-F841-5E1F6A3536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751" y="2125267"/>
            <a:ext cx="4151411" cy="3786122"/>
          </a:xfrm>
          <a:prstGeom prst="rect">
            <a:avLst/>
          </a:prstGeom>
        </p:spPr>
      </p:pic>
      <p:pic>
        <p:nvPicPr>
          <p:cNvPr id="7" name="Picture 6" descr="A picture containing text, electronics&#10;&#10;Description automatically generated">
            <a:extLst>
              <a:ext uri="{FF2B5EF4-FFF2-40B4-BE49-F238E27FC236}">
                <a16:creationId xmlns:a16="http://schemas.microsoft.com/office/drawing/2014/main" id="{2D50436F-9091-3DA4-563E-5CC6B98ADE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4262" y="2328448"/>
            <a:ext cx="4151411" cy="3398459"/>
          </a:xfrm>
          <a:prstGeom prst="rect">
            <a:avLst/>
          </a:prstGeom>
        </p:spPr>
      </p:pic>
      <p:sp>
        <p:nvSpPr>
          <p:cNvPr id="3" name="Rectangle: Rounded Corners 2">
            <a:extLst>
              <a:ext uri="{FF2B5EF4-FFF2-40B4-BE49-F238E27FC236}">
                <a16:creationId xmlns:a16="http://schemas.microsoft.com/office/drawing/2014/main" id="{C755DEB7-EBCF-5257-515C-8814DB6E5DC1}"/>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2006147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B967B-8E4C-EC9E-6B82-6C3B72684A6C}"/>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D0EB8C4F-F448-E923-6C60-43E0BB25063F}"/>
              </a:ext>
            </a:extLst>
          </p:cNvPr>
          <p:cNvPicPr>
            <a:picLocks noChangeAspect="1"/>
          </p:cNvPicPr>
          <p:nvPr/>
        </p:nvPicPr>
        <p:blipFill>
          <a:blip r:embed="rId2"/>
          <a:stretch>
            <a:fillRect/>
          </a:stretch>
        </p:blipFill>
        <p:spPr>
          <a:xfrm>
            <a:off x="2208277" y="1690689"/>
            <a:ext cx="4456473" cy="4063044"/>
          </a:xfrm>
          <a:prstGeom prst="rect">
            <a:avLst/>
          </a:prstGeom>
        </p:spPr>
      </p:pic>
      <p:sp>
        <p:nvSpPr>
          <p:cNvPr id="6" name="Rectangle: Rounded Corners 5">
            <a:extLst>
              <a:ext uri="{FF2B5EF4-FFF2-40B4-BE49-F238E27FC236}">
                <a16:creationId xmlns:a16="http://schemas.microsoft.com/office/drawing/2014/main" id="{C6805FF8-06A6-1513-F0C9-F5294FF04DF0}"/>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4005027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36BE1-BA4D-6262-28E3-A2FEC9AFE43D}"/>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0D1322DD-8A6D-F3B9-7732-B60B916351BC}"/>
              </a:ext>
            </a:extLst>
          </p:cNvPr>
          <p:cNvPicPr>
            <a:picLocks noChangeAspect="1"/>
          </p:cNvPicPr>
          <p:nvPr/>
        </p:nvPicPr>
        <p:blipFill>
          <a:blip r:embed="rId2"/>
          <a:stretch>
            <a:fillRect/>
          </a:stretch>
        </p:blipFill>
        <p:spPr>
          <a:xfrm>
            <a:off x="1426835" y="1421365"/>
            <a:ext cx="6290330" cy="4392518"/>
          </a:xfrm>
          <a:prstGeom prst="rect">
            <a:avLst/>
          </a:prstGeom>
        </p:spPr>
      </p:pic>
      <p:sp>
        <p:nvSpPr>
          <p:cNvPr id="6" name="Rectangle: Rounded Corners 5">
            <a:extLst>
              <a:ext uri="{FF2B5EF4-FFF2-40B4-BE49-F238E27FC236}">
                <a16:creationId xmlns:a16="http://schemas.microsoft.com/office/drawing/2014/main" id="{457DE413-7EAD-B522-8C8B-7FA79A3F489C}"/>
              </a:ext>
            </a:extLst>
          </p:cNvPr>
          <p:cNvSpPr/>
          <p:nvPr/>
        </p:nvSpPr>
        <p:spPr>
          <a:xfrm>
            <a:off x="3078130" y="6103628"/>
            <a:ext cx="2671807" cy="613345"/>
          </a:xfrm>
          <a:prstGeom prst="roundRect">
            <a:avLst/>
          </a:prstGeom>
          <a:ln>
            <a:solidFill>
              <a:schemeClr val="tx1"/>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3300" dirty="0"/>
              <a:t>MEMSDuino</a:t>
            </a:r>
            <a:endParaRPr lang="en-US" sz="1350" dirty="0"/>
          </a:p>
        </p:txBody>
      </p:sp>
    </p:spTree>
    <p:extLst>
      <p:ext uri="{BB962C8B-B14F-4D97-AF65-F5344CB8AC3E}">
        <p14:creationId xmlns:p14="http://schemas.microsoft.com/office/powerpoint/2010/main" val="99384951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831</TotalTime>
  <Words>314</Words>
  <Application>Microsoft Office PowerPoint</Application>
  <PresentationFormat>On-screen Show (4:3)</PresentationFormat>
  <Paragraphs>45</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DB25 Relay Circuit Baord</vt:lpstr>
      <vt:lpstr>PowerPoint Presentation</vt:lpstr>
      <vt:lpstr>Order Components</vt:lpstr>
      <vt:lpstr>Order Circuit Boards</vt:lpstr>
      <vt:lpstr>Assemble Kit</vt:lpstr>
      <vt:lpstr>Lift board up when soldering to increase clearance</vt:lpstr>
      <vt:lpstr>Assembly</vt:lpstr>
      <vt:lpstr>PowerPoint Presentation</vt:lpstr>
      <vt:lpstr>PowerPoint Presentation</vt:lpstr>
      <vt:lpstr>Adding polyimide tape to the lid</vt:lpstr>
      <vt:lpstr>Relay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DB25-relay-HV-control</dc:title>
  <dc:creator>Spietz, Lafe F. (Fed)</dc:creator>
  <cp:lastModifiedBy>Spietz, Lafe F. (Fed)</cp:lastModifiedBy>
  <cp:revision>23</cp:revision>
  <dcterms:created xsi:type="dcterms:W3CDTF">2024-08-11T00:34:53Z</dcterms:created>
  <dcterms:modified xsi:type="dcterms:W3CDTF">2024-08-16T02:12:50Z</dcterms:modified>
</cp:coreProperties>
</file>

<file path=docProps/thumbnail.jpeg>
</file>